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3" r:id="rId4"/>
    <p:sldId id="279" r:id="rId5"/>
    <p:sldId id="258" r:id="rId6"/>
    <p:sldId id="259" r:id="rId7"/>
    <p:sldId id="260" r:id="rId8"/>
    <p:sldId id="261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7" r:id="rId17"/>
    <p:sldId id="270" r:id="rId18"/>
    <p:sldId id="274" r:id="rId19"/>
    <p:sldId id="275" r:id="rId20"/>
    <p:sldId id="276" r:id="rId21"/>
    <p:sldId id="272" r:id="rId22"/>
    <p:sldId id="273" r:id="rId23"/>
    <p:sldId id="278" r:id="rId24"/>
    <p:sldId id="271" r:id="rId25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4C43D9-C065-40DA-89EC-3C8BF736CEAC}" type="datetimeFigureOut">
              <a:rPr lang="nb-NO" smtClean="0"/>
              <a:t>26.11.2025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22148A-58EE-43C8-A8FC-CEBF71661E3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23616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2148A-58EE-43C8-A8FC-CEBF71661E37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04802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1ED09-ACCA-617C-B2E7-636094F2F5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CCA6F9-8091-4288-F351-187B5E82BA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0230D-4E26-E2F2-39F7-58CD317AF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4965-9580-4826-89E5-0C62C4D97721}" type="datetimeFigureOut">
              <a:rPr lang="nb-NO" smtClean="0"/>
              <a:t>26.11.2025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68EF7-68A0-DA4A-84CD-2BEBDA430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A6253-A4B3-7DC8-B3AB-81ED7127F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A74CB-A54F-45B7-B66A-ECD8843A981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89611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3A3B3-5C7B-C146-6709-DC0EEC39E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6522CF-4B5C-4CFB-3226-8EE0D69BEF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DFB5A-D5D5-CF45-FEBF-5BE41EF58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4965-9580-4826-89E5-0C62C4D97721}" type="datetimeFigureOut">
              <a:rPr lang="nb-NO" smtClean="0"/>
              <a:t>26.11.2025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EFDEF-C8F8-D458-45D9-0EAD4AA17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DF02D-6DB4-6E69-6F86-64A8407B4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A74CB-A54F-45B7-B66A-ECD8843A981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13261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FCC44D-0D8A-CD2F-3DC8-DC80B05C2D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92B446-3F4F-5430-FA52-2116660E2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65076-F362-51A4-2002-93C6FEEC5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4965-9580-4826-89E5-0C62C4D97721}" type="datetimeFigureOut">
              <a:rPr lang="nb-NO" smtClean="0"/>
              <a:t>26.11.2025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3B0E4-9CCC-2FDD-DBC3-75858019F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C2B06-C62F-5C05-7643-98AE537AF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A74CB-A54F-45B7-B66A-ECD8843A981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75965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2A3E1-4FCD-50E4-A5FD-571BD45C8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F9C94-B861-6A0E-FD9E-BAF1E47A8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C3715-D25C-7765-2836-68A587A58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4965-9580-4826-89E5-0C62C4D97721}" type="datetimeFigureOut">
              <a:rPr lang="nb-NO" smtClean="0"/>
              <a:t>26.11.2025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0E3B5-5419-2DE8-8425-8C3DFB4F5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19463B-46E7-1D00-8C8B-007849053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A74CB-A54F-45B7-B66A-ECD8843A981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55235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61896-D972-21FF-EBF7-08B2032C1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619095-B53D-6350-E174-373C9BD290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DEACB-3FD6-6B0A-23BB-8BF48E967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4965-9580-4826-89E5-0C62C4D97721}" type="datetimeFigureOut">
              <a:rPr lang="nb-NO" smtClean="0"/>
              <a:t>26.11.2025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AC026-DBE0-2F92-E30F-A1628DBC0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85847-0A31-3DBD-2619-B6294EB9B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A74CB-A54F-45B7-B66A-ECD8843A981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85151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2700-88C1-63E3-322D-9B5290B86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8895C-D536-BC2B-4FC0-6CFB6AF742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41C9B-6D33-DA4A-F773-D6CD6584B8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80E7E-C9E8-394E-3BC7-27FE2148D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4965-9580-4826-89E5-0C62C4D97721}" type="datetimeFigureOut">
              <a:rPr lang="nb-NO" smtClean="0"/>
              <a:t>26.11.2025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2449EB-CC4C-7F14-8B15-FA158AC45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49BFD7-EE2A-803C-BF4F-3E31B60A1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A74CB-A54F-45B7-B66A-ECD8843A981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735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B192C-05F6-C271-0703-04140C344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74B1F-3F96-F2F7-CF1E-B3BC9AB47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BC484-B58B-FD7B-1D5C-A6680F7E0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7C8FCB-9A77-4814-1A1D-7EB8544BA1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C9AA0D-8CBE-AA06-DFD2-9EC56F5D2C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63652D-8ABC-B3CA-C0DC-2902D636B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4965-9580-4826-89E5-0C62C4D97721}" type="datetimeFigureOut">
              <a:rPr lang="nb-NO" smtClean="0"/>
              <a:t>26.11.2025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C6729C-521F-6CCC-9FB5-C17CE1F14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C79309-D4FF-5FE5-D8B6-D2B332388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A74CB-A54F-45B7-B66A-ECD8843A981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97337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E8B80-ABE1-0249-3496-AAF4E33D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915451-AC4D-B47A-21DC-72DE0B960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4965-9580-4826-89E5-0C62C4D97721}" type="datetimeFigureOut">
              <a:rPr lang="nb-NO" smtClean="0"/>
              <a:t>26.11.2025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80E5F-6D38-AE57-FE77-07BFC513A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53A532-D0B6-2F5E-13C0-F6BF44454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A74CB-A54F-45B7-B66A-ECD8843A981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25622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768228-75DD-EA90-43FD-20DACE072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4965-9580-4826-89E5-0C62C4D97721}" type="datetimeFigureOut">
              <a:rPr lang="nb-NO" smtClean="0"/>
              <a:t>26.11.2025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9DEA67-BAFB-2B88-F7BA-5BD06EFCF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13183-E9E8-FC21-70BA-C27E2BFF1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A74CB-A54F-45B7-B66A-ECD8843A981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52830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E36E3-E832-9296-FECB-3A3C1E868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B46CB-564A-4B7A-32BE-58E55A778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45AA2D-EAD5-E7A2-CE5F-BBF957021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2B204B-FAE0-F5A1-B0C3-F3715E793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4965-9580-4826-89E5-0C62C4D97721}" type="datetimeFigureOut">
              <a:rPr lang="nb-NO" smtClean="0"/>
              <a:t>26.11.2025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753107-1AA8-8BC7-2EBA-72E89BBA9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BEBA6-DB86-3E68-E236-29BED6306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A74CB-A54F-45B7-B66A-ECD8843A981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9857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0DC60-910D-ABD0-A976-C6B29C13D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11F70C-3D26-210F-B055-2FB256B628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7F56FC-B31C-734D-6B22-E240669A9E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33250E-3CA9-EA23-5030-B1BF7B059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4965-9580-4826-89E5-0C62C4D97721}" type="datetimeFigureOut">
              <a:rPr lang="nb-NO" smtClean="0"/>
              <a:t>26.11.2025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B6DDD2-BD75-A7A4-22DF-7D0054AE9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EBE009-D045-B889-6AEE-9D46BDD97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A74CB-A54F-45B7-B66A-ECD8843A981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18468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0F1CB7-699B-D1E3-2886-673274278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34C4F6-9E39-C914-3823-3FD1D9F11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911287-E46E-EA9D-A06B-AA62E0C454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A24965-9580-4826-89E5-0C62C4D97721}" type="datetimeFigureOut">
              <a:rPr lang="nb-NO" smtClean="0"/>
              <a:t>26.11.2025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C14E3-44BC-D49A-92E2-54974AEFC3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61D52-0C4C-3BB4-9E2A-EA7881ADD0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4A74CB-A54F-45B7-B66A-ECD8843A981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03317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www.youtube.com/watch?v=It2Q1eK_Klc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57B4899-5B7D-F5E4-E1EF-AD5737F33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46964" cy="74154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3895AC-53EB-9DD3-7594-E2F6796CA1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noProof="0"/>
              <a:t>Explainable AI (XAI) for Neural Networks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7516F5-0919-11DA-D07E-AC37FA4F66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/>
              <a:t>Week 12, group 3</a:t>
            </a:r>
          </a:p>
        </p:txBody>
      </p:sp>
    </p:spTree>
    <p:extLst>
      <p:ext uri="{BB962C8B-B14F-4D97-AF65-F5344CB8AC3E}">
        <p14:creationId xmlns:p14="http://schemas.microsoft.com/office/powerpoint/2010/main" val="2623750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B514F285-CBB1-74AC-5C38-F4DDB03FF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46964" cy="74154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EDA5F5-A1C0-968A-5BCF-91932E2D0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79D985-E312-A60B-FB6A-C5230BD18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11959" y="1253331"/>
            <a:ext cx="816808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60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CAA86-FB4D-6546-1477-A05B8E1EB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302342-617E-0D71-C0E7-C0E68B56A2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246964" cy="74154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CE3F11-8EC2-2FBC-0DFE-EBDFF8112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2" y="675080"/>
            <a:ext cx="12192000" cy="606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111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139B5-0624-A02F-623C-EA1F14C9A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57170-B182-5EF3-462E-6FEA12C6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4A33DB-74B2-72E8-7D0B-D48EB6249D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246964" cy="74154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8DA129-1B3D-09BF-1CD0-8F10E4316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2" y="699262"/>
            <a:ext cx="12192000" cy="601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70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4F97F-4738-E304-97A7-21FB1F3DE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C3132-FD60-DE13-BDF4-3F3B19C7B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265D87-2768-C808-6D41-AD90E3466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246964" cy="74154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5830ED-4FB4-ADA6-6F4E-92ECE8B23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32" y="278725"/>
            <a:ext cx="117135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18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28B9D-62D1-7E35-AAD9-1821DA6F9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E6C6F-39D9-6343-393F-BB6BADAB2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6BFF4F-3ED7-7162-7E69-9D821E58F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246964" cy="74154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DC68D3-5038-DF14-9C3D-905201052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231" y="683115"/>
            <a:ext cx="7249537" cy="604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62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FA106-27FA-DF0A-5BA0-591B6AF0F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C512A-0339-67A4-ABB1-6CEC8C233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B4B669-3901-0088-E057-C08CD6443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246964" cy="74154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BE200A-CF29-377C-DD0E-D4B6798A4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7128"/>
            <a:ext cx="12192000" cy="50637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2A7C9B-ECBE-A400-A074-2263FE038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9088" y="3560162"/>
            <a:ext cx="1569423" cy="177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25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04D91-1664-680F-430E-C22E2B2C0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FE69FE-F02A-1963-DBA0-E9CEE8D51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246964" cy="74154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16236F-8C49-8382-F6D2-FD129147B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>
                <a:ea typeface="+mj-lt"/>
                <a:cs typeface="+mj-lt"/>
              </a:rPr>
              <a:t>Integrated Gradients</a:t>
            </a:r>
            <a:endParaRPr lang="en-U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5C49B6-7CCC-9DE7-8D57-AB9EB2B69162}"/>
              </a:ext>
            </a:extLst>
          </p:cNvPr>
          <p:cNvSpPr txBox="1"/>
          <p:nvPr/>
        </p:nvSpPr>
        <p:spPr>
          <a:xfrm>
            <a:off x="358871" y="1429152"/>
            <a:ext cx="6178428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noProof="0">
                <a:ea typeface="+mn-lt"/>
                <a:cs typeface="+mn-lt"/>
              </a:rPr>
              <a:t>Axioms:</a:t>
            </a:r>
            <a:endParaRPr lang="en-US" noProof="0"/>
          </a:p>
          <a:p>
            <a:pPr marL="742950" lvl="1" indent="-285750">
              <a:buFont typeface="Courier New"/>
              <a:buChar char="o"/>
            </a:pPr>
            <a:r>
              <a:rPr lang="en-US" i="1" noProof="0">
                <a:ea typeface="+mn-lt"/>
                <a:cs typeface="+mn-lt"/>
              </a:rPr>
              <a:t>Sensitivity:</a:t>
            </a:r>
            <a:r>
              <a:rPr lang="en-US" noProof="0">
                <a:ea typeface="+mn-lt"/>
                <a:cs typeface="+mn-lt"/>
              </a:rPr>
              <a:t> Features that change the output should get non-zero attribution.</a:t>
            </a:r>
            <a:endParaRPr lang="en-US" noProof="0"/>
          </a:p>
          <a:p>
            <a:pPr marL="742950" lvl="1" indent="-285750">
              <a:buFont typeface="Courier New"/>
              <a:buChar char="o"/>
            </a:pPr>
            <a:r>
              <a:rPr lang="en-US" i="1" noProof="0">
                <a:ea typeface="+mn-lt"/>
                <a:cs typeface="+mn-lt"/>
              </a:rPr>
              <a:t>Implementation Invariance:</a:t>
            </a:r>
            <a:r>
              <a:rPr lang="en-US" noProof="0">
                <a:ea typeface="+mn-lt"/>
                <a:cs typeface="+mn-lt"/>
              </a:rPr>
              <a:t> Functionally identical models must give identical attributions.</a:t>
            </a:r>
            <a:endParaRPr lang="en-US" noProof="0"/>
          </a:p>
          <a:p>
            <a:pPr marL="285750" indent="-285750">
              <a:buFont typeface="Arial"/>
              <a:buChar char="•"/>
            </a:pPr>
            <a:r>
              <a:rPr lang="en-US" b="1" noProof="0">
                <a:ea typeface="+mn-lt"/>
                <a:cs typeface="+mn-lt"/>
              </a:rPr>
              <a:t>Method:</a:t>
            </a:r>
            <a:endParaRPr lang="en-US" noProof="0"/>
          </a:p>
          <a:p>
            <a:pPr marL="742950" lvl="1" indent="-285750">
              <a:buFont typeface="Courier New"/>
              <a:buChar char="o"/>
            </a:pPr>
            <a:r>
              <a:rPr lang="en-US" noProof="0">
                <a:ea typeface="+mn-lt"/>
                <a:cs typeface="+mn-lt"/>
              </a:rPr>
              <a:t>Start from a </a:t>
            </a:r>
            <a:r>
              <a:rPr lang="en-US" b="1" noProof="0">
                <a:ea typeface="+mn-lt"/>
                <a:cs typeface="+mn-lt"/>
              </a:rPr>
              <a:t>baseline</a:t>
            </a:r>
            <a:r>
              <a:rPr lang="en-US" noProof="0">
                <a:ea typeface="+mn-lt"/>
                <a:cs typeface="+mn-lt"/>
              </a:rPr>
              <a:t> input representing “no signal.”</a:t>
            </a:r>
            <a:endParaRPr lang="en-US" noProof="0"/>
          </a:p>
          <a:p>
            <a:pPr marL="742950" lvl="1" indent="-285750">
              <a:buFont typeface="Courier New"/>
              <a:buChar char="o"/>
            </a:pPr>
            <a:r>
              <a:rPr lang="en-US" noProof="0">
                <a:ea typeface="+mn-lt"/>
                <a:cs typeface="+mn-lt"/>
              </a:rPr>
              <a:t>Move along a </a:t>
            </a:r>
            <a:r>
              <a:rPr lang="en-US" b="1" noProof="0">
                <a:ea typeface="+mn-lt"/>
                <a:cs typeface="+mn-lt"/>
              </a:rPr>
              <a:t>straight-line path</a:t>
            </a:r>
            <a:r>
              <a:rPr lang="en-US" noProof="0">
                <a:ea typeface="+mn-lt"/>
                <a:cs typeface="+mn-lt"/>
              </a:rPr>
              <a:t> from baseline → input.</a:t>
            </a:r>
            <a:endParaRPr lang="en-US" noProof="0"/>
          </a:p>
          <a:p>
            <a:pPr marL="285750" indent="-285750">
              <a:buFont typeface="Arial"/>
              <a:buChar char="•"/>
            </a:pPr>
            <a:r>
              <a:rPr lang="en-US" b="1" noProof="0">
                <a:ea typeface="+mn-lt"/>
                <a:cs typeface="+mn-lt"/>
              </a:rPr>
              <a:t>Integrate gradients</a:t>
            </a:r>
            <a:r>
              <a:rPr lang="en-US" noProof="0">
                <a:ea typeface="+mn-lt"/>
                <a:cs typeface="+mn-lt"/>
              </a:rPr>
              <a:t> of the model along this path to measure each feature’s contribution.</a:t>
            </a:r>
            <a:endParaRPr lang="en-US" noProof="0"/>
          </a:p>
          <a:p>
            <a:pPr marL="285750" indent="-285750">
              <a:buFont typeface="Arial"/>
              <a:buChar char="•"/>
            </a:pPr>
            <a:endParaRPr lang="en-US" b="1" noProof="0"/>
          </a:p>
          <a:p>
            <a:pPr marL="285750" indent="-285750">
              <a:buFont typeface="Arial"/>
              <a:buChar char="•"/>
            </a:pPr>
            <a:r>
              <a:rPr lang="en-US" b="1" noProof="0">
                <a:ea typeface="+mn-lt"/>
                <a:cs typeface="+mn-lt"/>
              </a:rPr>
              <a:t>Properties:</a:t>
            </a:r>
            <a:endParaRPr lang="en-US" noProof="0"/>
          </a:p>
          <a:p>
            <a:pPr marL="742950" lvl="1" indent="-285750">
              <a:buFont typeface="Courier New"/>
              <a:buChar char="o"/>
            </a:pPr>
            <a:r>
              <a:rPr lang="en-US" b="1" noProof="0">
                <a:ea typeface="+mn-lt"/>
                <a:cs typeface="+mn-lt"/>
              </a:rPr>
              <a:t>Completeness:</a:t>
            </a:r>
            <a:r>
              <a:rPr lang="en-US" noProof="0">
                <a:ea typeface="+mn-lt"/>
                <a:cs typeface="+mn-lt"/>
              </a:rPr>
              <a:t> Attributions sum to F(x)−F(baseline).</a:t>
            </a:r>
            <a:endParaRPr lang="en-US" noProof="0"/>
          </a:p>
          <a:p>
            <a:pPr marL="742950" lvl="1" indent="-285750">
              <a:buFont typeface="Courier New"/>
              <a:buChar char="o"/>
            </a:pPr>
            <a:r>
              <a:rPr lang="en-US" b="1" noProof="0">
                <a:ea typeface="+mn-lt"/>
                <a:cs typeface="+mn-lt"/>
              </a:rPr>
              <a:t>Implementation-agnostic:</a:t>
            </a:r>
            <a:r>
              <a:rPr lang="en-US" noProof="0">
                <a:ea typeface="+mn-lt"/>
                <a:cs typeface="+mn-lt"/>
              </a:rPr>
              <a:t> Works for any differentiable model.</a:t>
            </a:r>
            <a:endParaRPr lang="en-US" noProof="0"/>
          </a:p>
          <a:p>
            <a:pPr marL="285750" indent="-285750">
              <a:buFont typeface="Arial"/>
              <a:buChar char="•"/>
            </a:pPr>
            <a:r>
              <a:rPr lang="en-US" b="1" noProof="0">
                <a:ea typeface="+mn-lt"/>
                <a:cs typeface="+mn-lt"/>
              </a:rPr>
              <a:t>Why it matters:</a:t>
            </a:r>
            <a:endParaRPr lang="en-US" noProof="0"/>
          </a:p>
          <a:p>
            <a:pPr marL="742950" lvl="1" indent="-285750">
              <a:buFont typeface="Courier New"/>
              <a:buChar char="o"/>
            </a:pPr>
            <a:r>
              <a:rPr lang="en-US" noProof="0">
                <a:ea typeface="+mn-lt"/>
                <a:cs typeface="+mn-lt"/>
              </a:rPr>
              <a:t>Produces intuitive, stable, theoretically justified explanations for deep models.</a:t>
            </a:r>
            <a:endParaRPr lang="en-US" noProof="0"/>
          </a:p>
          <a:p>
            <a:pPr algn="l"/>
            <a:endParaRPr lang="en-US" noProof="0"/>
          </a:p>
        </p:txBody>
      </p:sp>
      <p:pic>
        <p:nvPicPr>
          <p:cNvPr id="4" name="Picture 3" descr="Output Image 1">
            <a:extLst>
              <a:ext uri="{FF2B5EF4-FFF2-40B4-BE49-F238E27FC236}">
                <a16:creationId xmlns:a16="http://schemas.microsoft.com/office/drawing/2014/main" id="{C142E984-A032-F19D-7007-3AD24B0AC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726" y="787326"/>
            <a:ext cx="5660350" cy="5837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DD4FC0-2700-E422-4DAF-8E4EA72FA2F3}"/>
              </a:ext>
            </a:extLst>
          </p:cNvPr>
          <p:cNvSpPr txBox="1"/>
          <p:nvPr/>
        </p:nvSpPr>
        <p:spPr>
          <a:xfrm>
            <a:off x="6661727" y="6632730"/>
            <a:ext cx="5367562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noProof="0">
                <a:solidFill>
                  <a:schemeClr val="bg1"/>
                </a:solidFill>
                <a:ea typeface="+mn-lt"/>
                <a:cs typeface="+mn-lt"/>
              </a:rPr>
              <a:t>https://colab.research.google.com/drive/1V-WpjVK9Ira5wkXIOu4bEAtGRS8RT_GX?usp=sharing#scrollTo=NG17_Wp6ikKf</a:t>
            </a:r>
            <a:endParaRPr lang="en-US" sz="14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0041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0BF73-D54D-F7E1-AE8F-6CFD134B7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8F62BC-FE03-1A30-7C9D-B4BFA6E49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246964" cy="74154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044604-F41E-BAAB-0E7A-46856195A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XAI for reliable ship detection</a:t>
            </a:r>
          </a:p>
        </p:txBody>
      </p:sp>
      <p:pic>
        <p:nvPicPr>
          <p:cNvPr id="4" name="Picture 3" descr="A red light in the dark&#10;&#10;AI-generated content may be incorrect.">
            <a:extLst>
              <a:ext uri="{FF2B5EF4-FFF2-40B4-BE49-F238E27FC236}">
                <a16:creationId xmlns:a16="http://schemas.microsoft.com/office/drawing/2014/main" id="{F9842F59-E371-F2A4-3FB1-05845E081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" t="-3162" r="668" b="2951"/>
          <a:stretch>
            <a:fillRect/>
          </a:stretch>
        </p:blipFill>
        <p:spPr>
          <a:xfrm>
            <a:off x="80818" y="2254318"/>
            <a:ext cx="12029665" cy="273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140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E3912-F318-9B79-EE7E-88E4EDF8D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CA109B-B8C4-84BD-657B-179E79091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246964" cy="74154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BEFBB2-84DF-6BA3-CC39-5E7AECC86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XAI for reliable ship detection</a:t>
            </a:r>
          </a:p>
        </p:txBody>
      </p:sp>
      <p:pic>
        <p:nvPicPr>
          <p:cNvPr id="4" name="Picture 3" descr="A red light in the dark&#10;&#10;AI-generated content may be incorrect.">
            <a:extLst>
              <a:ext uri="{FF2B5EF4-FFF2-40B4-BE49-F238E27FC236}">
                <a16:creationId xmlns:a16="http://schemas.microsoft.com/office/drawing/2014/main" id="{18DB6187-6E95-C6CE-61B9-386F1CE92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" t="-3165" r="67172" b="3165"/>
          <a:stretch>
            <a:fillRect/>
          </a:stretch>
        </p:blipFill>
        <p:spPr>
          <a:xfrm>
            <a:off x="2210954" y="1578909"/>
            <a:ext cx="7771941" cy="541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9601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F814F-FC1E-E659-91D0-4370D9877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F74495-9034-404B-30C9-5CFAF3F2A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246964" cy="74154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A6971B-5C82-AB98-4C3B-1994AF695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XAI for reliable ship detection</a:t>
            </a:r>
          </a:p>
        </p:txBody>
      </p:sp>
      <p:pic>
        <p:nvPicPr>
          <p:cNvPr id="4" name="Picture 3" descr="A red light in the dark&#10;&#10;AI-generated content may be incorrect.">
            <a:extLst>
              <a:ext uri="{FF2B5EF4-FFF2-40B4-BE49-F238E27FC236}">
                <a16:creationId xmlns:a16="http://schemas.microsoft.com/office/drawing/2014/main" id="{B3B842A0-4E06-1275-976F-FA90C6ED4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4" t="-1229" r="33908" b="2772"/>
          <a:stretch>
            <a:fillRect/>
          </a:stretch>
        </p:blipFill>
        <p:spPr>
          <a:xfrm>
            <a:off x="2212926" y="1707356"/>
            <a:ext cx="7771000" cy="53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848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3E712B7-6BF9-3481-17F1-38F339370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246964" cy="74154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C34BBA-3865-E7C4-259F-9956DFFC2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535" y="-254073"/>
            <a:ext cx="7323894" cy="1325563"/>
          </a:xfrm>
        </p:spPr>
        <p:txBody>
          <a:bodyPr/>
          <a:lstStyle/>
          <a:p>
            <a:r>
              <a:rPr lang="en-US" noProof="0" err="1">
                <a:hlinkClick r:id="rId4"/>
              </a:rPr>
              <a:t>Matlab</a:t>
            </a:r>
            <a:r>
              <a:rPr lang="en-US" noProof="0">
                <a:hlinkClick r:id="rId4"/>
              </a:rPr>
              <a:t> – What Is Explainable AI</a:t>
            </a:r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679E5-FD0A-4608-0185-7BA7C6E63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340" y="772520"/>
            <a:ext cx="9594284" cy="587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89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23C32-4A29-7840-92B6-9C9F5FB69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98FCB8-DAF2-E36B-7BF4-33C4C3BB4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246964" cy="74154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969915-5730-225E-307E-0303AA256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XAI for reliable ship detection</a:t>
            </a:r>
          </a:p>
        </p:txBody>
      </p:sp>
      <p:pic>
        <p:nvPicPr>
          <p:cNvPr id="4" name="Picture 3" descr="A red light in the dark&#10;&#10;AI-generated content may be incorrect.">
            <a:extLst>
              <a:ext uri="{FF2B5EF4-FFF2-40B4-BE49-F238E27FC236}">
                <a16:creationId xmlns:a16="http://schemas.microsoft.com/office/drawing/2014/main" id="{FDE87800-240A-FB4E-A5DE-FBA424058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93" t="-746" r="598" b="746"/>
          <a:stretch>
            <a:fillRect/>
          </a:stretch>
        </p:blipFill>
        <p:spPr>
          <a:xfrm>
            <a:off x="2212926" y="1693067"/>
            <a:ext cx="7770999" cy="541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43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9CF2B-4EA8-10DA-F280-455155BF6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0B9E69-2270-CD14-DA91-047EE54D7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246964" cy="74154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F98D07-4CDB-7087-D5B0-84E59D3F0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XAI for reliable ship detection</a:t>
            </a:r>
          </a:p>
        </p:txBody>
      </p:sp>
      <p:pic>
        <p:nvPicPr>
          <p:cNvPr id="6" name="Picture 5" descr="A black background with red lights&#10;&#10;AI-generated content may be incorrect.">
            <a:extLst>
              <a:ext uri="{FF2B5EF4-FFF2-40B4-BE49-F238E27FC236}">
                <a16:creationId xmlns:a16="http://schemas.microsoft.com/office/drawing/2014/main" id="{CAB915DB-EB97-5B70-59DC-6843DF914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66" r="683" b="3169"/>
          <a:stretch>
            <a:fillRect/>
          </a:stretch>
        </p:blipFill>
        <p:spPr>
          <a:xfrm>
            <a:off x="2332181" y="1769409"/>
            <a:ext cx="7535779" cy="508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400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FE88B-2ECE-AC18-D03A-3A8476618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B9F758-056C-E217-51C8-BD834DB8D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246964" cy="74154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A4BC87-7B16-B957-E657-B9E11A4D1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XAI for reliable ship detection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ACAE31-B04B-7A05-14EC-8912F5F4D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14" r="679" b="2954"/>
          <a:stretch>
            <a:fillRect/>
          </a:stretch>
        </p:blipFill>
        <p:spPr>
          <a:xfrm>
            <a:off x="2274454" y="1821365"/>
            <a:ext cx="7706533" cy="523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300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AA360-1C1E-D3A0-CE7B-2FB8FA10C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EF6E73-5E39-E8DE-F8D6-1BE3DE0252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8B9DD7A-B57E-F30D-7DE1-9B1BA5391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Quick recap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C85662D-B0EF-59A4-F602-7F00F015A0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/>
              <a:t>Benefits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A2B1FE1-4A8E-987E-999B-9A633ABC6C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/>
              <a:t>Drawbacks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0B63BF0-F38A-FAF5-ED68-A5AF86581C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47725" y="2562225"/>
            <a:ext cx="5183188" cy="3684588"/>
          </a:xfrm>
        </p:spPr>
        <p:txBody>
          <a:bodyPr/>
          <a:lstStyle/>
          <a:p>
            <a:r>
              <a:rPr lang="en-US" noProof="0"/>
              <a:t>Model trust</a:t>
            </a:r>
          </a:p>
          <a:p>
            <a:r>
              <a:rPr lang="en-US" noProof="0"/>
              <a:t>Builds understanding</a:t>
            </a:r>
          </a:p>
          <a:p>
            <a:r>
              <a:rPr lang="en-US" noProof="0"/>
              <a:t>Knowledge dissemination</a:t>
            </a:r>
          </a:p>
          <a:p>
            <a:pPr marL="0" indent="0">
              <a:buNone/>
            </a:pPr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E80E3DFC-63EE-6ECE-FB2F-5C2D22EA849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/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A0001946-FEB2-11B9-DA98-CC7DD24C3334}"/>
              </a:ext>
            </a:extLst>
          </p:cNvPr>
          <p:cNvSpPr txBox="1">
            <a:spLocks/>
          </p:cNvSpPr>
          <p:nvPr/>
        </p:nvSpPr>
        <p:spPr>
          <a:xfrm>
            <a:off x="827087" y="2505075"/>
            <a:ext cx="5183188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/>
          </a:p>
        </p:txBody>
      </p:sp>
      <p:sp>
        <p:nvSpPr>
          <p:cNvPr id="18" name="Content Placeholder 12">
            <a:extLst>
              <a:ext uri="{FF2B5EF4-FFF2-40B4-BE49-F238E27FC236}">
                <a16:creationId xmlns:a16="http://schemas.microsoft.com/office/drawing/2014/main" id="{1D562370-1828-711B-7537-7B25FBEDE8A1}"/>
              </a:ext>
            </a:extLst>
          </p:cNvPr>
          <p:cNvSpPr txBox="1">
            <a:spLocks/>
          </p:cNvSpPr>
          <p:nvPr/>
        </p:nvSpPr>
        <p:spPr>
          <a:xfrm>
            <a:off x="6181725" y="2562225"/>
            <a:ext cx="5183188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/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13DAA0C5-1C3B-3CCD-450E-7C00AFCE1B2C}"/>
              </a:ext>
            </a:extLst>
          </p:cNvPr>
          <p:cNvSpPr txBox="1">
            <a:spLocks/>
          </p:cNvSpPr>
          <p:nvPr/>
        </p:nvSpPr>
        <p:spPr>
          <a:xfrm>
            <a:off x="6181725" y="2562225"/>
            <a:ext cx="5183188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Implementation cost</a:t>
            </a:r>
          </a:p>
          <a:p>
            <a:r>
              <a:rPr lang="en-US" noProof="0"/>
              <a:t>Inherent trade-off</a:t>
            </a:r>
          </a:p>
          <a:p>
            <a:r>
              <a:rPr lang="en-US" noProof="0"/>
              <a:t>Over-reliance</a:t>
            </a:r>
          </a:p>
          <a:p>
            <a:r>
              <a:rPr lang="en-US" noProof="0"/>
              <a:t>New research</a:t>
            </a:r>
          </a:p>
        </p:txBody>
      </p:sp>
    </p:spTree>
    <p:extLst>
      <p:ext uri="{BB962C8B-B14F-4D97-AF65-F5344CB8AC3E}">
        <p14:creationId xmlns:p14="http://schemas.microsoft.com/office/powerpoint/2010/main" val="41827662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00230-98A2-C9A5-AB6F-212AAF37A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CA8841-83C7-F074-7806-6396D0E4A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246964" cy="74154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BDEF61-F5A2-0291-6977-CF2568DCB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0434" y="2766218"/>
            <a:ext cx="6526095" cy="1325563"/>
          </a:xfrm>
        </p:spPr>
        <p:txBody>
          <a:bodyPr/>
          <a:lstStyle/>
          <a:p>
            <a:r>
              <a:rPr lang="en-US" noProof="0"/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3806234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271DDC2C-133F-73E0-FC36-1307CE1D4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46964" cy="74154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CB43A2-8583-D366-43E3-BEB2BC86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A55293B-81D4-ED32-2928-C6AEB55C3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56060" y="1532056"/>
            <a:ext cx="647988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83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C06FC-49CC-9549-FBF1-15BB43825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14812BA-F02E-EACE-9695-B889FC6C2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46964" cy="74154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A80AD1-A76E-0820-36CB-EF27A0CE9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FF3CCB-2A94-E04B-64AA-D023391D1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02237" y="1253331"/>
            <a:ext cx="71875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055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BCCE747-781B-9E6B-C776-8BD269B1E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46964" cy="74154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987284-229B-7899-1513-2E32EBFA7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ECA9FD-A4CE-4C65-4686-198A2B5FDC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2681" y="1253331"/>
            <a:ext cx="956663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37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C6E5726-4B61-E8D5-8B16-1D182886D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46964" cy="74154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DB7EC-48AE-6EC1-1ED6-E232089AB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18FC51-B642-E45F-47B8-85F26108E3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0248" y="1253331"/>
            <a:ext cx="97315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437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BB5E140F-5368-C054-6017-AFD807E28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46964" cy="74154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A62B28-2ED3-D522-E697-7ACFEA2A3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24968-0BC5-653D-2F5F-C07CCEF7E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60270F-1FC8-9C3D-04CC-F7121E1EA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695" y="427219"/>
            <a:ext cx="7290610" cy="600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58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C7C0829-77FF-2AF3-C84F-3D8B7E229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46964" cy="74154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5153A5-B9A9-680B-BA0F-E0351DF8D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20C7C1-AA1D-0F0F-2719-91BF0831E4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15071" y="1253331"/>
            <a:ext cx="656185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49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E46ED0C-92CE-1742-9505-6E42C63EC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46964" cy="74154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294037-EB52-FDDF-BFED-C0C254B04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BB27A7-F1FC-AB41-3EF5-BF957FE71E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3702" y="1253331"/>
            <a:ext cx="100045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84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201</Words>
  <Application>Microsoft Office PowerPoint</Application>
  <PresentationFormat>Widescreen</PresentationFormat>
  <Paragraphs>38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Aptos</vt:lpstr>
      <vt:lpstr>Aptos Display</vt:lpstr>
      <vt:lpstr>Arial</vt:lpstr>
      <vt:lpstr>Courier New</vt:lpstr>
      <vt:lpstr>Office Theme</vt:lpstr>
      <vt:lpstr>Explainable AI (XAI) for Neural Networks</vt:lpstr>
      <vt:lpstr>Matlab – What Is Explainable 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Integrated Gradients</vt:lpstr>
      <vt:lpstr>XAI for reliable ship detection</vt:lpstr>
      <vt:lpstr>XAI for reliable ship detection</vt:lpstr>
      <vt:lpstr>XAI for reliable ship detection</vt:lpstr>
      <vt:lpstr>XAI for reliable ship detection</vt:lpstr>
      <vt:lpstr>XAI for reliable ship detection</vt:lpstr>
      <vt:lpstr>XAI for reliable ship detection</vt:lpstr>
      <vt:lpstr>Quick recap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Terje Haugland Jacobsson</dc:creator>
  <cp:lastModifiedBy>David Odd Erik Fürst Standal</cp:lastModifiedBy>
  <cp:revision>1</cp:revision>
  <dcterms:created xsi:type="dcterms:W3CDTF">2025-11-18T09:13:40Z</dcterms:created>
  <dcterms:modified xsi:type="dcterms:W3CDTF">2025-11-26T13:43:20Z</dcterms:modified>
</cp:coreProperties>
</file>